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309" r:id="rId5"/>
    <p:sldId id="307" r:id="rId6"/>
    <p:sldId id="312" r:id="rId7"/>
    <p:sldId id="296" r:id="rId8"/>
    <p:sldId id="294" r:id="rId9"/>
    <p:sldId id="318" r:id="rId10"/>
    <p:sldId id="314" r:id="rId11"/>
    <p:sldId id="308" r:id="rId12"/>
    <p:sldId id="310" r:id="rId13"/>
    <p:sldId id="304" r:id="rId14"/>
    <p:sldId id="301" r:id="rId15"/>
    <p:sldId id="316"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0" autoAdjust="0"/>
  </p:normalViewPr>
  <p:slideViewPr>
    <p:cSldViewPr snapToGrid="0" snapToObjects="1" showGuides="1">
      <p:cViewPr varScale="1">
        <p:scale>
          <a:sx n="65" d="100"/>
          <a:sy n="65" d="100"/>
        </p:scale>
        <p:origin x="684" y="60"/>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7/15/2025</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7/15/2025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8</a:t>
            </a:fld>
            <a:endParaRPr lang="en-US" dirty="0"/>
          </a:p>
        </p:txBody>
      </p:sp>
    </p:spTree>
    <p:extLst>
      <p:ext uri="{BB962C8B-B14F-4D97-AF65-F5344CB8AC3E}">
        <p14:creationId xmlns:p14="http://schemas.microsoft.com/office/powerpoint/2010/main" val="410189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13</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t.me/shahinii313"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337127" y="2610549"/>
            <a:ext cx="6933904" cy="840149"/>
          </a:xfrm>
        </p:spPr>
        <p:txBody>
          <a:bodyPr/>
          <a:lstStyle/>
          <a:p>
            <a:pPr algn="r"/>
            <a:r>
              <a:rPr lang="prs-AF" sz="2800" b="0" dirty="0"/>
              <a:t>این پروژه به طراحی پروفایل گرافیکی اختصاصی برای کانال تلگرام </a:t>
            </a:r>
            <a:r>
              <a:rPr lang="en-US" sz="2800" b="0" dirty="0"/>
              <a:t> Whale Chanel </a:t>
            </a:r>
            <a:r>
              <a:rPr lang="prs-AF" sz="2800" b="0" dirty="0"/>
              <a:t>می‌پردازد که متعلق به شاهین، نهنگ کریپتوی ایرانی است. هدف آن ساخت هویت بصری منحصربه‌فرد و تاثیرگذار در فضای کریپتو و ترید است.</a:t>
            </a:r>
            <a:endParaRPr lang="en-US" sz="2800" dirty="0"/>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966265" y="4910173"/>
            <a:ext cx="6391656" cy="475938"/>
          </a:xfrm>
        </p:spPr>
        <p:txBody>
          <a:bodyPr/>
          <a:lstStyle/>
          <a:p>
            <a:pPr algn="r"/>
            <a:r>
              <a:rPr lang="prs-AF" dirty="0"/>
              <a:t>طراح و گرافیست: شاهین یوسفی</a:t>
            </a:r>
            <a:endParaRPr lang="en-US" dirty="0"/>
          </a:p>
        </p:txBody>
      </p:sp>
      <p:pic>
        <p:nvPicPr>
          <p:cNvPr id="9" name="Picture Placeholder 8">
            <a:extLst>
              <a:ext uri="{FF2B5EF4-FFF2-40B4-BE49-F238E27FC236}">
                <a16:creationId xmlns:a16="http://schemas.microsoft.com/office/drawing/2014/main" id="{1CDFE1DD-2A46-3CCB-81D2-769E6833F500}"/>
              </a:ext>
            </a:extLst>
          </p:cNvPr>
          <p:cNvPicPr>
            <a:picLocks noGrp="1" noChangeAspect="1"/>
          </p:cNvPicPr>
          <p:nvPr>
            <p:ph type="pic" sz="quarter" idx="11"/>
          </p:nvPr>
        </p:nvPicPr>
        <p:blipFill>
          <a:blip r:embed="rId2"/>
          <a:srcRect l="1892" r="1892"/>
          <a:stretch>
            <a:fillRect/>
          </a:stretch>
        </p:blipFill>
        <p:spPr/>
      </p:pic>
      <p:sp>
        <p:nvSpPr>
          <p:cNvPr id="2" name="Subtitle 3">
            <a:extLst>
              <a:ext uri="{FF2B5EF4-FFF2-40B4-BE49-F238E27FC236}">
                <a16:creationId xmlns:a16="http://schemas.microsoft.com/office/drawing/2014/main" id="{059D707F-D7A9-8C2E-B733-8DEDE681008B}"/>
              </a:ext>
            </a:extLst>
          </p:cNvPr>
          <p:cNvSpPr txBox="1">
            <a:spLocks/>
          </p:cNvSpPr>
          <p:nvPr/>
        </p:nvSpPr>
        <p:spPr>
          <a:xfrm>
            <a:off x="879375" y="695973"/>
            <a:ext cx="6391656" cy="4759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prs-AF" sz="5400" dirty="0"/>
              <a:t>معرفی پروژه</a:t>
            </a:r>
            <a:endParaRPr lang="en-US" sz="5400" dirty="0"/>
          </a:p>
        </p:txBody>
      </p:sp>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3032760" y="28876"/>
            <a:ext cx="6126480" cy="664143"/>
          </a:xfrm>
        </p:spPr>
        <p:txBody>
          <a:bodyPr>
            <a:noAutofit/>
          </a:bodyPr>
          <a:lstStyle/>
          <a:p>
            <a:pPr algn="ctr"/>
            <a:r>
              <a:rPr lang="prs-AF" dirty="0"/>
              <a:t>قسمتی کوچکی از نشانه زحمات طراحی </a:t>
            </a:r>
            <a:endParaRPr lang="en-US" dirty="0"/>
          </a:p>
        </p:txBody>
      </p:sp>
      <p:pic>
        <p:nvPicPr>
          <p:cNvPr id="18" name="Picture Placeholder 17">
            <a:extLst>
              <a:ext uri="{FF2B5EF4-FFF2-40B4-BE49-F238E27FC236}">
                <a16:creationId xmlns:a16="http://schemas.microsoft.com/office/drawing/2014/main" id="{D78D1180-B8C3-5A9D-6F9C-007DDEC18323}"/>
              </a:ext>
            </a:extLst>
          </p:cNvPr>
          <p:cNvPicPr>
            <a:picLocks noGrp="1" noChangeAspect="1"/>
          </p:cNvPicPr>
          <p:nvPr>
            <p:ph type="pic" sz="quarter" idx="10"/>
          </p:nvPr>
        </p:nvPicPr>
        <p:blipFill>
          <a:blip r:embed="rId2"/>
          <a:srcRect l="6434" r="6434"/>
          <a:stretch>
            <a:fillRect/>
          </a:stretch>
        </p:blipFill>
        <p:spPr>
          <a:xfrm>
            <a:off x="679704" y="760164"/>
            <a:ext cx="10832592" cy="6068960"/>
          </a:xfrm>
        </p:spPr>
      </p:pic>
    </p:spTree>
    <p:extLst>
      <p:ext uri="{BB962C8B-B14F-4D97-AF65-F5344CB8AC3E}">
        <p14:creationId xmlns:p14="http://schemas.microsoft.com/office/powerpoint/2010/main" val="71599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sp>
        <p:nvSpPr>
          <p:cNvPr id="15" name="TextBox 14">
            <a:extLst>
              <a:ext uri="{FF2B5EF4-FFF2-40B4-BE49-F238E27FC236}">
                <a16:creationId xmlns:a16="http://schemas.microsoft.com/office/drawing/2014/main" id="{839AAC1C-4359-76BF-7A17-9BDBA594E160}"/>
              </a:ext>
            </a:extLst>
          </p:cNvPr>
          <p:cNvSpPr txBox="1"/>
          <p:nvPr/>
        </p:nvSpPr>
        <p:spPr>
          <a:xfrm>
            <a:off x="2949677" y="717363"/>
            <a:ext cx="7865806" cy="6124754"/>
          </a:xfrm>
          <a:prstGeom prst="rect">
            <a:avLst/>
          </a:prstGeom>
          <a:noFill/>
        </p:spPr>
        <p:txBody>
          <a:bodyPr wrap="square">
            <a:spAutoFit/>
          </a:bodyPr>
          <a:lstStyle/>
          <a:p>
            <a:pPr algn="r"/>
            <a:r>
              <a:rPr lang="prs-AF" sz="2800" dirty="0">
                <a:solidFill>
                  <a:schemeClr val="bg1"/>
                </a:solidFill>
              </a:rPr>
              <a:t>شاهین جان،</a:t>
            </a:r>
            <a:br>
              <a:rPr lang="prs-AF" sz="2800" dirty="0">
                <a:solidFill>
                  <a:schemeClr val="bg1"/>
                </a:solidFill>
              </a:rPr>
            </a:br>
            <a:br>
              <a:rPr lang="prs-AF" sz="2800" dirty="0">
                <a:solidFill>
                  <a:schemeClr val="bg1"/>
                </a:solidFill>
              </a:rPr>
            </a:br>
            <a:r>
              <a:rPr lang="prs-AF" sz="2800" dirty="0">
                <a:solidFill>
                  <a:schemeClr val="bg1"/>
                </a:solidFill>
              </a:rPr>
              <a:t>امیدوارم حالت خوب باشه. ممنونم که فرصت دادی چند تا طرح مختلف برای کانال آماده کنم. چون می‌خواستم خیالم راحت باشه که حتماً یکی‌شون یا چندتاش به سلیقه و فضای کانال میاد، ورژن‌های متنوع فرستادم.</a:t>
            </a:r>
            <a:br>
              <a:rPr lang="prs-AF" sz="2800" dirty="0">
                <a:solidFill>
                  <a:schemeClr val="bg1"/>
                </a:solidFill>
              </a:rPr>
            </a:br>
            <a:r>
              <a:rPr lang="prs-AF" sz="2800" dirty="0">
                <a:solidFill>
                  <a:schemeClr val="bg1"/>
                </a:solidFill>
              </a:rPr>
              <a:t>برای هر طرح از مرحله ایده‌پردازی تا جزئیات نهایی کلی زمان و انرژی گذاشتم </a:t>
            </a:r>
            <a:br>
              <a:rPr lang="prs-AF" sz="2800" dirty="0">
                <a:solidFill>
                  <a:schemeClr val="bg1"/>
                </a:solidFill>
              </a:rPr>
            </a:br>
            <a:r>
              <a:rPr lang="prs-AF" sz="2800" dirty="0">
                <a:solidFill>
                  <a:schemeClr val="bg1"/>
                </a:solidFill>
              </a:rPr>
              <a:t>امیدوارم جزو برندگان خوش‌شانس جایزه ویژه کانال وال‌چنل باشم و با اون جایزه از سیگنال‌های کانال استفاده کنم تا خودم هم روزانه سهم‌های خوبی شکار کنم!</a:t>
            </a:r>
            <a:br>
              <a:rPr lang="prs-AF" sz="2800" dirty="0">
                <a:solidFill>
                  <a:schemeClr val="bg1"/>
                </a:solidFill>
              </a:rPr>
            </a:br>
            <a:r>
              <a:rPr lang="prs-AF" sz="2800" dirty="0">
                <a:solidFill>
                  <a:schemeClr val="bg1"/>
                </a:solidFill>
              </a:rPr>
              <a:t>  </a:t>
            </a:r>
            <a:br>
              <a:rPr lang="prs-AF" sz="2800" dirty="0">
                <a:solidFill>
                  <a:schemeClr val="bg1"/>
                </a:solidFill>
              </a:rPr>
            </a:br>
            <a:r>
              <a:rPr lang="prs-AF" sz="2800" b="0" i="0" dirty="0">
                <a:solidFill>
                  <a:schemeClr val="bg1"/>
                </a:solidFill>
                <a:effectLst/>
                <a:latin typeface="Roboto" panose="02000000000000000000" pitchFamily="2" charset="0"/>
              </a:rPr>
              <a:t>با احترام و بهترین آرزوها</a:t>
            </a:r>
            <a:endParaRPr lang="prs-AF" sz="2800" dirty="0">
              <a:solidFill>
                <a:schemeClr val="bg1"/>
              </a:solidFill>
              <a:latin typeface="Roboto" panose="02000000000000000000" pitchFamily="2" charset="0"/>
            </a:endParaRPr>
          </a:p>
          <a:p>
            <a:pPr algn="r"/>
            <a:r>
              <a:rPr lang="en-US" sz="2800" dirty="0">
                <a:solidFill>
                  <a:schemeClr val="bg1"/>
                </a:solidFill>
                <a:latin typeface="Roboto" panose="02000000000000000000" pitchFamily="2" charset="0"/>
              </a:rPr>
              <a:t>[</a:t>
            </a:r>
            <a:r>
              <a:rPr lang="prs-AF" sz="2800" dirty="0">
                <a:solidFill>
                  <a:schemeClr val="bg1"/>
                </a:solidFill>
                <a:latin typeface="Roboto" panose="02000000000000000000" pitchFamily="2" charset="0"/>
              </a:rPr>
              <a:t>شاهین یوسفی</a:t>
            </a:r>
            <a:r>
              <a:rPr lang="en-US" sz="2800" dirty="0">
                <a:solidFill>
                  <a:schemeClr val="bg1"/>
                </a:solidFill>
                <a:latin typeface="Roboto" panose="02000000000000000000" pitchFamily="2" charset="0"/>
              </a:rPr>
              <a:t>]</a:t>
            </a:r>
            <a:endParaRPr lang="prs-AF" sz="2800" b="0"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233910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84591-F112-4305-094D-484D908ABC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F08CE9-C0EF-73DF-2313-25B582D6B224}"/>
              </a:ext>
            </a:extLst>
          </p:cNvPr>
          <p:cNvSpPr>
            <a:spLocks noGrp="1"/>
          </p:cNvSpPr>
          <p:nvPr>
            <p:ph type="title"/>
          </p:nvPr>
        </p:nvSpPr>
        <p:spPr>
          <a:xfrm>
            <a:off x="8275812" y="1032388"/>
            <a:ext cx="3916188" cy="855406"/>
          </a:xfrm>
        </p:spPr>
        <p:txBody>
          <a:bodyPr>
            <a:noAutofit/>
          </a:bodyPr>
          <a:lstStyle/>
          <a:p>
            <a:r>
              <a:rPr lang="prs-AF" dirty="0"/>
              <a:t>راه راتباطی با من</a:t>
            </a:r>
            <a:endParaRPr lang="en-US" dirty="0"/>
          </a:p>
        </p:txBody>
      </p:sp>
      <p:sp>
        <p:nvSpPr>
          <p:cNvPr id="4" name="Content Placeholder 3">
            <a:extLst>
              <a:ext uri="{FF2B5EF4-FFF2-40B4-BE49-F238E27FC236}">
                <a16:creationId xmlns:a16="http://schemas.microsoft.com/office/drawing/2014/main" id="{0EED099C-08CF-418D-4AE3-CF6DF55C262D}"/>
              </a:ext>
            </a:extLst>
          </p:cNvPr>
          <p:cNvSpPr>
            <a:spLocks noGrp="1"/>
          </p:cNvSpPr>
          <p:nvPr>
            <p:ph idx="1"/>
          </p:nvPr>
        </p:nvSpPr>
        <p:spPr>
          <a:xfrm>
            <a:off x="314633" y="521108"/>
            <a:ext cx="6060702" cy="2566219"/>
          </a:xfrm>
        </p:spPr>
        <p:txBody>
          <a:bodyPr anchor="b" anchorCtr="0"/>
          <a:lstStyle/>
          <a:p>
            <a:r>
              <a:rPr lang="prs-AF" sz="2800" dirty="0"/>
              <a:t>شاهین یوسفی</a:t>
            </a:r>
            <a:endParaRPr lang="en-US" sz="2800" dirty="0"/>
          </a:p>
          <a:p>
            <a:r>
              <a:rPr lang="en-US" sz="2800" dirty="0"/>
              <a:t>09015150369</a:t>
            </a:r>
            <a:r>
              <a:rPr lang="prs-AF" sz="2800" dirty="0"/>
              <a:t>   شماره تلفن  </a:t>
            </a:r>
            <a:endParaRPr lang="en-US" sz="2800" dirty="0"/>
          </a:p>
          <a:p>
            <a:r>
              <a:rPr lang="en-US" sz="2800" dirty="0">
                <a:hlinkClick r:id="rId2"/>
              </a:rPr>
              <a:t>https://t.me/shahinii313</a:t>
            </a:r>
            <a:r>
              <a:rPr lang="en-US" sz="2800" dirty="0"/>
              <a:t> (</a:t>
            </a:r>
            <a:r>
              <a:rPr lang="prs-AF" sz="2800" dirty="0"/>
              <a:t>لینک تلگرام</a:t>
            </a:r>
            <a:r>
              <a:rPr lang="en-US" sz="2800" dirty="0"/>
              <a:t>)</a:t>
            </a:r>
            <a:endParaRPr lang="prs-AF" sz="2800" dirty="0"/>
          </a:p>
          <a:p>
            <a:r>
              <a:rPr lang="en-US" sz="2800" dirty="0"/>
              <a:t>@</a:t>
            </a:r>
            <a:r>
              <a:rPr lang="en-US" sz="2800" dirty="0">
                <a:hlinkClick r:id="rId2"/>
              </a:rPr>
              <a:t>shahinii313</a:t>
            </a:r>
            <a:r>
              <a:rPr lang="prs-AF" sz="2800" dirty="0"/>
              <a:t> </a:t>
            </a:r>
            <a:r>
              <a:rPr lang="en-US" sz="2800" dirty="0"/>
              <a:t> (</a:t>
            </a:r>
            <a:r>
              <a:rPr lang="prs-AF" sz="2800" dirty="0"/>
              <a:t>آی دی تلگرام</a:t>
            </a:r>
            <a:r>
              <a:rPr lang="en-US" sz="2800" dirty="0"/>
              <a:t>)</a:t>
            </a:r>
          </a:p>
        </p:txBody>
      </p:sp>
      <p:pic>
        <p:nvPicPr>
          <p:cNvPr id="34" name="Picture Placeholder 33">
            <a:extLst>
              <a:ext uri="{FF2B5EF4-FFF2-40B4-BE49-F238E27FC236}">
                <a16:creationId xmlns:a16="http://schemas.microsoft.com/office/drawing/2014/main" id="{BFBC7707-2E08-A36A-382B-B3DFF5DBFAC5}"/>
              </a:ext>
            </a:extLst>
          </p:cNvPr>
          <p:cNvPicPr>
            <a:picLocks noGrp="1" noChangeAspect="1"/>
          </p:cNvPicPr>
          <p:nvPr>
            <p:ph type="pic" sz="quarter" idx="10"/>
          </p:nvPr>
        </p:nvPicPr>
        <p:blipFill>
          <a:blip r:embed="rId3"/>
          <a:srcRect t="22188" b="22188"/>
          <a:stretch>
            <a:fillRect/>
          </a:stretch>
        </p:blipFill>
        <p:spPr/>
      </p:pic>
    </p:spTree>
    <p:extLst>
      <p:ext uri="{BB962C8B-B14F-4D97-AF65-F5344CB8AC3E}">
        <p14:creationId xmlns:p14="http://schemas.microsoft.com/office/powerpoint/2010/main" val="10212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title"/>
          </p:nvPr>
        </p:nvSpPr>
        <p:spPr>
          <a:xfrm>
            <a:off x="4798142" y="822960"/>
            <a:ext cx="6292645" cy="5212080"/>
          </a:xfrm>
        </p:spPr>
        <p:txBody>
          <a:bodyPr anchor="ctr" anchorCtr="0"/>
          <a:lstStyle/>
          <a:p>
            <a:pPr algn="r"/>
            <a:r>
              <a:rPr lang="prs-AF" dirty="0"/>
              <a:t>تشکر از زمانی که برای دیدن این فایل گذاشتید.</a:t>
            </a:r>
            <a:endParaRPr lang="en-US" dirty="0"/>
          </a:p>
        </p:txBody>
      </p:sp>
      <p:pic>
        <p:nvPicPr>
          <p:cNvPr id="6" name="Picture Placeholder 5">
            <a:extLst>
              <a:ext uri="{FF2B5EF4-FFF2-40B4-BE49-F238E27FC236}">
                <a16:creationId xmlns:a16="http://schemas.microsoft.com/office/drawing/2014/main" id="{A29F063C-A677-FEB0-732A-4A8181049E7A}"/>
              </a:ext>
            </a:extLst>
          </p:cNvPr>
          <p:cNvPicPr>
            <a:picLocks noGrp="1" noChangeAspect="1"/>
          </p:cNvPicPr>
          <p:nvPr>
            <p:ph type="pic" sz="quarter" idx="10"/>
          </p:nvPr>
        </p:nvPicPr>
        <p:blipFill>
          <a:blip r:embed="rId3"/>
          <a:srcRect l="4763" r="4763"/>
          <a:stretch>
            <a:fillRect/>
          </a:stretch>
        </p:blipFill>
        <p:spPr/>
      </p:pic>
    </p:spTree>
    <p:extLst>
      <p:ext uri="{BB962C8B-B14F-4D97-AF65-F5344CB8AC3E}">
        <p14:creationId xmlns:p14="http://schemas.microsoft.com/office/powerpoint/2010/main" val="138808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13A66-9DEF-E164-8D4B-10D0BC2EDA51}"/>
              </a:ext>
            </a:extLst>
          </p:cNvPr>
          <p:cNvSpPr>
            <a:spLocks noGrp="1"/>
          </p:cNvSpPr>
          <p:nvPr>
            <p:ph type="title"/>
          </p:nvPr>
        </p:nvSpPr>
        <p:spPr>
          <a:xfrm>
            <a:off x="5751871" y="275302"/>
            <a:ext cx="6272981" cy="1140541"/>
          </a:xfrm>
        </p:spPr>
        <p:txBody>
          <a:bodyPr>
            <a:normAutofit/>
          </a:bodyPr>
          <a:lstStyle/>
          <a:p>
            <a:pPr algn="r"/>
            <a:r>
              <a:rPr lang="prs-AF" sz="2800" b="0" dirty="0"/>
              <a:t>طرح شماره ۲ – سفیر دنیای کریپتو با انرژی بالا </a:t>
            </a:r>
            <a:r>
              <a:rPr lang="prs-AF" sz="2800" dirty="0"/>
              <a:t> </a:t>
            </a:r>
            <a:br>
              <a:rPr lang="prs-AF" sz="2800" dirty="0"/>
            </a:br>
            <a:endParaRPr lang="en-US" sz="2800" dirty="0"/>
          </a:p>
        </p:txBody>
      </p:sp>
      <p:sp>
        <p:nvSpPr>
          <p:cNvPr id="2" name="Text Placeholder 3">
            <a:extLst>
              <a:ext uri="{FF2B5EF4-FFF2-40B4-BE49-F238E27FC236}">
                <a16:creationId xmlns:a16="http://schemas.microsoft.com/office/drawing/2014/main" id="{6B3E8E89-D30A-0E1E-7369-4436232B3EAF}"/>
              </a:ext>
            </a:extLst>
          </p:cNvPr>
          <p:cNvSpPr>
            <a:spLocks noGrp="1"/>
          </p:cNvSpPr>
          <p:nvPr>
            <p:ph type="body" idx="1"/>
          </p:nvPr>
        </p:nvSpPr>
        <p:spPr>
          <a:xfrm>
            <a:off x="7269972" y="1691143"/>
            <a:ext cx="4754880" cy="3857981"/>
          </a:xfrm>
        </p:spPr>
        <p:txBody>
          <a:bodyPr/>
          <a:lstStyle/>
          <a:p>
            <a:pPr algn="r"/>
            <a:r>
              <a:rPr lang="prs-AF" dirty="0"/>
              <a:t>در این تصویر پویا، کاراکتری کارتونی با ژاکت زرد و جت‌پک، در فضای شب‌پرستاره به پرواز درآمده است—نمادی از جسارت و ماجراجویی در بازارهای مالی. نمادهای بیت‌کوین، اتریوم و سولانا، محیطی پر از رمز ارز را ترسیم می‌کنند که شخصیت تصویر با شجاعت در آن حرکت می‌کند. تایپوگرافی "</a:t>
            </a:r>
            <a:r>
              <a:rPr lang="en-US" dirty="0"/>
              <a:t>WHALE" </a:t>
            </a:r>
            <a:r>
              <a:rPr lang="prs-AF" dirty="0"/>
              <a:t>در پایین طرح، با فرم کندل‌های معاملاتی طراحی شده تا ارتباط مستقیم با ترید را حفظ کند. این پروفایل، حس سرعت، انرژی و تسلط بر دنیای کریپتو را به مخاطب منتقل می‌کند و تصویر شاهین را به عنوان رهبری جسور در ذهن مخاطب تثبیت می‌کند.</a:t>
            </a:r>
            <a:endParaRPr lang="en-US" dirty="0"/>
          </a:p>
        </p:txBody>
      </p:sp>
      <p:pic>
        <p:nvPicPr>
          <p:cNvPr id="8" name="Picture Placeholder 7">
            <a:extLst>
              <a:ext uri="{FF2B5EF4-FFF2-40B4-BE49-F238E27FC236}">
                <a16:creationId xmlns:a16="http://schemas.microsoft.com/office/drawing/2014/main" id="{8FA82903-4752-D608-7616-CD88D5AE088A}"/>
              </a:ext>
            </a:extLst>
          </p:cNvPr>
          <p:cNvPicPr>
            <a:picLocks noGrp="1" noChangeAspect="1"/>
          </p:cNvPicPr>
          <p:nvPr>
            <p:ph type="pic" sz="quarter" idx="13"/>
          </p:nvPr>
        </p:nvPicPr>
        <p:blipFill>
          <a:blip r:embed="rId2"/>
          <a:srcRect l="5532" r="5532"/>
          <a:stretch>
            <a:fillRect/>
          </a:stretch>
        </p:blipFill>
        <p:spPr>
          <a:xfrm>
            <a:off x="-1" y="0"/>
            <a:ext cx="6272981" cy="6857999"/>
          </a:xfrm>
        </p:spPr>
      </p:pic>
    </p:spTree>
    <p:extLst>
      <p:ext uri="{BB962C8B-B14F-4D97-AF65-F5344CB8AC3E}">
        <p14:creationId xmlns:p14="http://schemas.microsoft.com/office/powerpoint/2010/main" val="327331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7FB7-6215-9FA6-FD0B-F44AA9638D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A2C024-89F4-C397-4B3D-B18BDBFB7E2A}"/>
              </a:ext>
            </a:extLst>
          </p:cNvPr>
          <p:cNvSpPr>
            <a:spLocks noGrp="1"/>
          </p:cNvSpPr>
          <p:nvPr>
            <p:ph type="title"/>
          </p:nvPr>
        </p:nvSpPr>
        <p:spPr>
          <a:xfrm>
            <a:off x="78657" y="973395"/>
            <a:ext cx="6174658" cy="658368"/>
          </a:xfrm>
        </p:spPr>
        <p:txBody>
          <a:bodyPr>
            <a:normAutofit/>
          </a:bodyPr>
          <a:lstStyle/>
          <a:p>
            <a:pPr algn="r"/>
            <a:r>
              <a:rPr lang="prs-AF" sz="2800" dirty="0"/>
              <a:t>طرح شماره ۱ – تلفیق قدرت و هویت دیجیتال</a:t>
            </a:r>
            <a:endParaRPr lang="en-US" sz="2800" dirty="0"/>
          </a:p>
        </p:txBody>
      </p:sp>
      <p:pic>
        <p:nvPicPr>
          <p:cNvPr id="6" name="Picture Placeholder 5" descr="Close up of jellyfish">
            <a:extLst>
              <a:ext uri="{FF2B5EF4-FFF2-40B4-BE49-F238E27FC236}">
                <a16:creationId xmlns:a16="http://schemas.microsoft.com/office/drawing/2014/main" id="{2E8C3B65-73B8-F100-7418-4C666295058B}"/>
              </a:ext>
            </a:extLst>
          </p:cNvPr>
          <p:cNvPicPr>
            <a:picLocks noGrp="1" noChangeAspect="1"/>
          </p:cNvPicPr>
          <p:nvPr>
            <p:ph type="pic" sz="quarter" idx="12"/>
          </p:nvPr>
        </p:nvPicPr>
        <p:blipFill>
          <a:blip r:embed="rId2"/>
          <a:srcRect t="47598" b="47598"/>
          <a:stretch/>
        </p:blipFill>
        <p:spPr/>
      </p:pic>
      <p:sp>
        <p:nvSpPr>
          <p:cNvPr id="2" name="Text Placeholder 3">
            <a:extLst>
              <a:ext uri="{FF2B5EF4-FFF2-40B4-BE49-F238E27FC236}">
                <a16:creationId xmlns:a16="http://schemas.microsoft.com/office/drawing/2014/main" id="{5E4138A5-D6B0-69A2-6A08-B6D39D05278F}"/>
              </a:ext>
            </a:extLst>
          </p:cNvPr>
          <p:cNvSpPr>
            <a:spLocks noGrp="1"/>
          </p:cNvSpPr>
          <p:nvPr>
            <p:ph idx="1"/>
          </p:nvPr>
        </p:nvSpPr>
        <p:spPr>
          <a:xfrm>
            <a:off x="1009773" y="2130944"/>
            <a:ext cx="5086227" cy="4348513"/>
          </a:xfrm>
        </p:spPr>
        <p:txBody>
          <a:bodyPr/>
          <a:lstStyle/>
          <a:p>
            <a:pPr marL="0" indent="0" algn="r" rtl="1">
              <a:buNone/>
            </a:pPr>
            <a:r>
              <a:rPr lang="prs-AF" sz="2400" dirty="0"/>
              <a:t>در این طراحی، سکه‌ای طلایی نمادین با طرح هندسی دقیق به نمایش درآمده که در دل خود چهرهٔ دیجیتالی شاهین، نهنگ کریپتو ایرانی، را جا داده است. پرتره‌ای که با خطوط نئون و الگوهای مدار، شخصیت مرموز و تاثیرگذار مالک کانال </a:t>
            </a:r>
            <a:r>
              <a:rPr lang="en-US" sz="2400" dirty="0"/>
              <a:t>Whale Chanel </a:t>
            </a:r>
            <a:r>
              <a:rPr lang="prs-AF" sz="2400" dirty="0"/>
              <a:t>را بازتاب می‌دهد. نوشتهٔ "</a:t>
            </a:r>
            <a:r>
              <a:rPr lang="en-US" sz="2400" dirty="0"/>
              <a:t>IN GOD WE TRUST" </a:t>
            </a:r>
            <a:r>
              <a:rPr lang="prs-AF" sz="2400" dirty="0"/>
              <a:t> و "</a:t>
            </a:r>
            <a:r>
              <a:rPr lang="en-US" sz="2400" dirty="0"/>
              <a:t>WHALE" </a:t>
            </a:r>
            <a:r>
              <a:rPr lang="prs-AF" sz="2400" dirty="0"/>
              <a:t>زیر پرتره، حس اعتبار و اعتماد را القا می‌کند. کیوآرکد قرمز در گوشهٔ بالا، پلی میان طرح و واقعیت است و دسترسی فوری به کانال تلگرام را فراهم می‌کند. این پروفایل، ترکیبی خلاقانه از قدرت، فناوری و هویت برند شخصی شاهین است.</a:t>
            </a:r>
            <a:endParaRPr lang="en-US" sz="2400" dirty="0"/>
          </a:p>
        </p:txBody>
      </p:sp>
      <p:pic>
        <p:nvPicPr>
          <p:cNvPr id="7" name="Content Placeholder 6">
            <a:extLst>
              <a:ext uri="{FF2B5EF4-FFF2-40B4-BE49-F238E27FC236}">
                <a16:creationId xmlns:a16="http://schemas.microsoft.com/office/drawing/2014/main" id="{488F6B2D-FC86-9014-9F86-5BF4A224E0AC}"/>
              </a:ext>
            </a:extLst>
          </p:cNvPr>
          <p:cNvPicPr>
            <a:picLocks noGrp="1" noChangeAspect="1"/>
          </p:cNvPicPr>
          <p:nvPr>
            <p:ph sz="quarter" idx="15"/>
          </p:nvPr>
        </p:nvPicPr>
        <p:blipFill>
          <a:blip r:embed="rId3"/>
          <a:stretch>
            <a:fillRect/>
          </a:stretch>
        </p:blipFill>
        <p:spPr>
          <a:xfrm>
            <a:off x="6659694" y="963563"/>
            <a:ext cx="5288664" cy="5593891"/>
          </a:xfrm>
        </p:spPr>
      </p:pic>
    </p:spTree>
    <p:extLst>
      <p:ext uri="{BB962C8B-B14F-4D97-AF65-F5344CB8AC3E}">
        <p14:creationId xmlns:p14="http://schemas.microsoft.com/office/powerpoint/2010/main" val="321376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6096000" y="972655"/>
            <a:ext cx="5958348" cy="902788"/>
          </a:xfrm>
        </p:spPr>
        <p:txBody>
          <a:bodyPr>
            <a:noAutofit/>
          </a:bodyPr>
          <a:lstStyle/>
          <a:p>
            <a:r>
              <a:rPr lang="prs-AF" sz="3600" b="0" dirty="0"/>
              <a:t>طرح شماره ۳ – مینیمال اما تأثیرگذار </a:t>
            </a:r>
            <a:endParaRPr lang="en-US" sz="3600" dirty="0"/>
          </a:p>
        </p:txBody>
      </p:sp>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2"/>
          <a:srcRect t="10844" b="10844"/>
          <a:stretch/>
        </p:blipFill>
        <p:spPr/>
      </p:pic>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6659605" y="2462393"/>
            <a:ext cx="5256109" cy="2682863"/>
          </a:xfrm>
        </p:spPr>
        <p:txBody>
          <a:bodyPr/>
          <a:lstStyle/>
          <a:p>
            <a:pPr algn="r"/>
            <a:r>
              <a:rPr lang="prs-AF" sz="2800" dirty="0"/>
              <a:t> تایپوگرافی قرمز</a:t>
            </a:r>
          </a:p>
          <a:p>
            <a:pPr algn="r"/>
            <a:r>
              <a:rPr lang="prs-AF" sz="2800" dirty="0"/>
              <a:t> “ </a:t>
            </a:r>
            <a:r>
              <a:rPr lang="en-US" sz="2800" dirty="0"/>
              <a:t>WHALE" </a:t>
            </a:r>
            <a:r>
              <a:rPr lang="prs-AF" sz="2800" dirty="0"/>
              <a:t>با حرف </a:t>
            </a:r>
          </a:p>
          <a:p>
            <a:pPr algn="r"/>
            <a:r>
              <a:rPr lang="prs-AF" sz="2800" dirty="0"/>
              <a:t>"</a:t>
            </a:r>
            <a:r>
              <a:rPr lang="en-US" sz="2800" dirty="0"/>
              <a:t>A" </a:t>
            </a:r>
            <a:r>
              <a:rPr lang="prs-AF" sz="2800" dirty="0"/>
              <a:t>به شکل نهنگ، هویت برند را برجسته می‌کند. </a:t>
            </a:r>
          </a:p>
          <a:p>
            <a:pPr algn="r"/>
            <a:r>
              <a:rPr lang="prs-AF" sz="2800" dirty="0"/>
              <a:t>نمادهای رمز‌ ارز در مرکز و زمینه قرمز پایین، فعالیت‌ ترید و انرژی بازار کریپتو را نمایش می‌دهند. طراحی مینیمال و گرافیکی، توجه مخاطب را سریع جلب کرده و پیام را مؤثر منتقل می‌کند.</a:t>
            </a:r>
            <a:endParaRPr lang="en-US" sz="2800" dirty="0"/>
          </a:p>
        </p:txBody>
      </p:sp>
      <p:pic>
        <p:nvPicPr>
          <p:cNvPr id="7" name="Content Placeholder 6">
            <a:extLst>
              <a:ext uri="{FF2B5EF4-FFF2-40B4-BE49-F238E27FC236}">
                <a16:creationId xmlns:a16="http://schemas.microsoft.com/office/drawing/2014/main" id="{E19C4946-0704-3E41-D6B0-7CF2BEE13323}"/>
              </a:ext>
            </a:extLst>
          </p:cNvPr>
          <p:cNvPicPr>
            <a:picLocks noGrp="1" noChangeAspect="1"/>
          </p:cNvPicPr>
          <p:nvPr>
            <p:ph sz="quarter" idx="14"/>
          </p:nvPr>
        </p:nvPicPr>
        <p:blipFill>
          <a:blip r:embed="rId3"/>
          <a:stretch>
            <a:fillRect/>
          </a:stretch>
        </p:blipFill>
        <p:spPr>
          <a:xfrm>
            <a:off x="227126" y="972655"/>
            <a:ext cx="5662341" cy="5662341"/>
          </a:xfrm>
        </p:spPr>
      </p:pic>
    </p:spTree>
    <p:extLst>
      <p:ext uri="{BB962C8B-B14F-4D97-AF65-F5344CB8AC3E}">
        <p14:creationId xmlns:p14="http://schemas.microsoft.com/office/powerpoint/2010/main" val="375844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4BFB-7D61-E860-670D-35784D0A8C0C}"/>
              </a:ext>
            </a:extLst>
          </p:cNvPr>
          <p:cNvSpPr>
            <a:spLocks noGrp="1"/>
          </p:cNvSpPr>
          <p:nvPr>
            <p:ph type="title"/>
          </p:nvPr>
        </p:nvSpPr>
        <p:spPr>
          <a:xfrm>
            <a:off x="88490" y="-586494"/>
            <a:ext cx="5725873" cy="1920240"/>
          </a:xfrm>
        </p:spPr>
        <p:txBody>
          <a:bodyPr>
            <a:normAutofit/>
          </a:bodyPr>
          <a:lstStyle/>
          <a:p>
            <a:pPr algn="r"/>
            <a:r>
              <a:rPr lang="prs-AF" b="0" dirty="0"/>
              <a:t>طرح شماره ۴ – هویت ایرانی و رمز‌ارز</a:t>
            </a:r>
            <a:endParaRPr lang="en-US" sz="3100" dirty="0"/>
          </a:p>
        </p:txBody>
      </p:sp>
      <p:sp>
        <p:nvSpPr>
          <p:cNvPr id="3" name="Text Placeholder 2">
            <a:extLst>
              <a:ext uri="{FF2B5EF4-FFF2-40B4-BE49-F238E27FC236}">
                <a16:creationId xmlns:a16="http://schemas.microsoft.com/office/drawing/2014/main" id="{80752F22-74B6-562C-F8BC-4ECCC8B6C6EF}"/>
              </a:ext>
            </a:extLst>
          </p:cNvPr>
          <p:cNvSpPr>
            <a:spLocks noGrp="1"/>
          </p:cNvSpPr>
          <p:nvPr>
            <p:ph sz="quarter" idx="14"/>
          </p:nvPr>
        </p:nvSpPr>
        <p:spPr>
          <a:xfrm>
            <a:off x="804770" y="1946786"/>
            <a:ext cx="4888940" cy="4699820"/>
          </a:xfrm>
        </p:spPr>
        <p:txBody>
          <a:bodyPr/>
          <a:lstStyle/>
          <a:p>
            <a:pPr marL="0" indent="0" algn="r" rtl="1">
              <a:buNone/>
            </a:pPr>
            <a:r>
              <a:rPr lang="prs-AF" sz="2800" dirty="0"/>
              <a:t>نقشه ایران با عبارت </a:t>
            </a:r>
          </a:p>
          <a:p>
            <a:pPr marL="0" indent="0" algn="r" rtl="1">
              <a:buNone/>
            </a:pPr>
            <a:r>
              <a:rPr lang="en-US" sz="2800" dirty="0"/>
              <a:t>PERSIAN CRYPTO WHALE</a:t>
            </a:r>
            <a:endParaRPr lang="prs-AF" sz="2800" dirty="0"/>
          </a:p>
          <a:p>
            <a:pPr marL="0" indent="0" algn="r" rtl="1">
              <a:buNone/>
            </a:pPr>
            <a:r>
              <a:rPr lang="prs-AF" sz="2800" dirty="0"/>
              <a:t>و نماد فره‌وشی طلایی، اصالت شاهین را نمایان می‌کند. ستون‌های تخت‌جمشید و نمودار صعودی آبی، شکوه فرهنگی و رشد مالی را ترکیب کرده‌اند. </a:t>
            </a:r>
          </a:p>
          <a:p>
            <a:pPr marL="0" indent="0" algn="r" rtl="1">
              <a:buNone/>
            </a:pPr>
            <a:r>
              <a:rPr lang="prs-AF" sz="2800" dirty="0"/>
              <a:t>عنوان </a:t>
            </a:r>
            <a:r>
              <a:rPr lang="en-US" sz="2800" dirty="0"/>
              <a:t>WHALE </a:t>
            </a:r>
            <a:r>
              <a:rPr lang="prs-AF" sz="2800" dirty="0"/>
              <a:t> و جمله "من یه ایرانیم" پیام افتخار و قدرت را منتقل می‌کنند.</a:t>
            </a:r>
            <a:endParaRPr lang="en-US" sz="2800" dirty="0"/>
          </a:p>
        </p:txBody>
      </p:sp>
      <p:pic>
        <p:nvPicPr>
          <p:cNvPr id="7" name="Picture Placeholder 6">
            <a:extLst>
              <a:ext uri="{FF2B5EF4-FFF2-40B4-BE49-F238E27FC236}">
                <a16:creationId xmlns:a16="http://schemas.microsoft.com/office/drawing/2014/main" id="{9E5E8F26-556D-6C94-0C80-0EEE465353E9}"/>
              </a:ext>
            </a:extLst>
          </p:cNvPr>
          <p:cNvPicPr>
            <a:picLocks noGrp="1" noChangeAspect="1"/>
          </p:cNvPicPr>
          <p:nvPr>
            <p:ph type="pic" sz="quarter" idx="10"/>
          </p:nvPr>
        </p:nvPicPr>
        <p:blipFill>
          <a:blip r:embed="rId2"/>
          <a:srcRect l="5463" r="5463"/>
          <a:stretch>
            <a:fillRect/>
          </a:stretch>
        </p:blipFill>
        <p:spPr>
          <a:xfrm>
            <a:off x="6083808" y="0"/>
            <a:ext cx="6108192" cy="6858000"/>
          </a:xfrm>
        </p:spPr>
      </p:pic>
    </p:spTree>
    <p:extLst>
      <p:ext uri="{BB962C8B-B14F-4D97-AF65-F5344CB8AC3E}">
        <p14:creationId xmlns:p14="http://schemas.microsoft.com/office/powerpoint/2010/main" val="357460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0BA1-A8D0-C049-B9BC-1DC8DD7326B1}"/>
              </a:ext>
            </a:extLst>
          </p:cNvPr>
          <p:cNvSpPr>
            <a:spLocks noGrp="1"/>
          </p:cNvSpPr>
          <p:nvPr>
            <p:ph type="title"/>
          </p:nvPr>
        </p:nvSpPr>
        <p:spPr>
          <a:xfrm>
            <a:off x="4188542" y="209888"/>
            <a:ext cx="7477432" cy="1222150"/>
          </a:xfrm>
        </p:spPr>
        <p:txBody>
          <a:bodyPr>
            <a:normAutofit fontScale="90000"/>
          </a:bodyPr>
          <a:lstStyle/>
          <a:p>
            <a:pPr algn="r"/>
            <a:r>
              <a:rPr lang="prs-AF" b="0" dirty="0"/>
              <a:t>طرح‌های ۵ و ۶ </a:t>
            </a:r>
            <a:br>
              <a:rPr lang="prs-AF" b="0" dirty="0"/>
            </a:br>
            <a:r>
              <a:rPr lang="prs-AF" b="0" dirty="0"/>
              <a:t>تلفیق سبک با هویت ایرانی </a:t>
            </a:r>
            <a:endParaRPr lang="en-US" sz="3600" dirty="0"/>
          </a:p>
        </p:txBody>
      </p:sp>
      <p:sp>
        <p:nvSpPr>
          <p:cNvPr id="4" name="Text Placeholder 3">
            <a:extLst>
              <a:ext uri="{FF2B5EF4-FFF2-40B4-BE49-F238E27FC236}">
                <a16:creationId xmlns:a16="http://schemas.microsoft.com/office/drawing/2014/main" id="{516E5A8E-49AA-63EA-4D5D-8E2C84744D18}"/>
              </a:ext>
            </a:extLst>
          </p:cNvPr>
          <p:cNvSpPr>
            <a:spLocks noGrp="1"/>
          </p:cNvSpPr>
          <p:nvPr>
            <p:ph type="body" idx="1"/>
          </p:nvPr>
        </p:nvSpPr>
        <p:spPr>
          <a:xfrm>
            <a:off x="5358581" y="1764025"/>
            <a:ext cx="6307393" cy="3515898"/>
          </a:xfrm>
        </p:spPr>
        <p:txBody>
          <a:bodyPr/>
          <a:lstStyle/>
          <a:p>
            <a:pPr algn="r"/>
            <a:r>
              <a:rPr lang="prs-AF" sz="3600" dirty="0"/>
              <a:t>دو طراحی متفاوت با واژهٔ </a:t>
            </a:r>
            <a:endParaRPr lang="en-US" sz="3600" dirty="0"/>
          </a:p>
          <a:p>
            <a:pPr algn="r"/>
            <a:r>
              <a:rPr lang="en-US" sz="3600" dirty="0"/>
              <a:t>WHALE</a:t>
            </a:r>
          </a:p>
          <a:p>
            <a:pPr algn="r"/>
            <a:r>
              <a:rPr lang="en-US" sz="3600" dirty="0"/>
              <a:t>، </a:t>
            </a:r>
            <a:r>
              <a:rPr lang="prs-AF" sz="3600" dirty="0"/>
              <a:t>یکی با فرم فلزی یعنی سیاه و سفید و دیگری با بافت کریستالی یعنی قرمز، قدرت و جسارت برند را نمایش می‌دهند. نقشه ایران و عبارت "من ایرانی‌ام" هویت ملی شاهین را تقویت کرده‌اند.</a:t>
            </a:r>
            <a:endParaRPr lang="en-US" sz="3600" dirty="0"/>
          </a:p>
          <a:p>
            <a:pPr algn="r"/>
            <a:r>
              <a:rPr lang="prs-AF" sz="3600" dirty="0"/>
              <a:t> نماد بیت‌کوین نیز پیوندی میان برند و دنیای کریپتو ایجاد می‌کند.</a:t>
            </a:r>
          </a:p>
          <a:p>
            <a:pPr algn="r"/>
            <a:endParaRPr lang="en-US" sz="3600" dirty="0"/>
          </a:p>
        </p:txBody>
      </p:sp>
      <p:pic>
        <p:nvPicPr>
          <p:cNvPr id="5" name="Content Placeholder 13">
            <a:extLst>
              <a:ext uri="{FF2B5EF4-FFF2-40B4-BE49-F238E27FC236}">
                <a16:creationId xmlns:a16="http://schemas.microsoft.com/office/drawing/2014/main" id="{9F21A50E-5EF0-9B63-2B05-9492B94CBD1A}"/>
              </a:ext>
            </a:extLst>
          </p:cNvPr>
          <p:cNvPicPr>
            <a:picLocks noChangeAspect="1"/>
          </p:cNvPicPr>
          <p:nvPr/>
        </p:nvPicPr>
        <p:blipFill>
          <a:blip r:embed="rId2"/>
          <a:stretch>
            <a:fillRect/>
          </a:stretch>
        </p:blipFill>
        <p:spPr>
          <a:xfrm>
            <a:off x="11129" y="19664"/>
            <a:ext cx="3422256" cy="3422256"/>
          </a:xfrm>
          <a:prstGeom prst="rect">
            <a:avLst/>
          </a:prstGeom>
        </p:spPr>
      </p:pic>
      <p:pic>
        <p:nvPicPr>
          <p:cNvPr id="6" name="Content Placeholder 8">
            <a:extLst>
              <a:ext uri="{FF2B5EF4-FFF2-40B4-BE49-F238E27FC236}">
                <a16:creationId xmlns:a16="http://schemas.microsoft.com/office/drawing/2014/main" id="{33B30ACF-7668-4306-B16A-F9E05496468A}"/>
              </a:ext>
            </a:extLst>
          </p:cNvPr>
          <p:cNvPicPr>
            <a:picLocks noChangeAspect="1"/>
          </p:cNvPicPr>
          <p:nvPr/>
        </p:nvPicPr>
        <p:blipFill>
          <a:blip r:embed="rId3"/>
          <a:stretch>
            <a:fillRect/>
          </a:stretch>
        </p:blipFill>
        <p:spPr>
          <a:xfrm>
            <a:off x="1297" y="3429001"/>
            <a:ext cx="3422256" cy="3422256"/>
          </a:xfrm>
          <a:prstGeom prst="rect">
            <a:avLst/>
          </a:prstGeom>
        </p:spPr>
      </p:pic>
    </p:spTree>
    <p:extLst>
      <p:ext uri="{BB962C8B-B14F-4D97-AF65-F5344CB8AC3E}">
        <p14:creationId xmlns:p14="http://schemas.microsoft.com/office/powerpoint/2010/main" val="386883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5471A-D0D2-1038-6D37-4F23521450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B4EA2B-4C4B-109F-C37F-0EF58AFEFFD6}"/>
              </a:ext>
            </a:extLst>
          </p:cNvPr>
          <p:cNvSpPr>
            <a:spLocks noGrp="1"/>
          </p:cNvSpPr>
          <p:nvPr>
            <p:ph type="ctrTitle"/>
          </p:nvPr>
        </p:nvSpPr>
        <p:spPr>
          <a:xfrm>
            <a:off x="511276" y="498495"/>
            <a:ext cx="5516461" cy="1015672"/>
          </a:xfrm>
        </p:spPr>
        <p:txBody>
          <a:bodyPr/>
          <a:lstStyle/>
          <a:p>
            <a:pPr algn="r"/>
            <a:r>
              <a:rPr lang="prs-AF" sz="3600" b="0" dirty="0"/>
              <a:t> طرح شماره ۷ – قدرت در بازار رو به رشد</a:t>
            </a:r>
            <a:endParaRPr lang="en-US" sz="3600" dirty="0"/>
          </a:p>
        </p:txBody>
      </p:sp>
      <p:sp>
        <p:nvSpPr>
          <p:cNvPr id="4" name="Subtitle 3">
            <a:extLst>
              <a:ext uri="{FF2B5EF4-FFF2-40B4-BE49-F238E27FC236}">
                <a16:creationId xmlns:a16="http://schemas.microsoft.com/office/drawing/2014/main" id="{D47F9621-1BAC-39C4-36A1-8BF318CC0975}"/>
              </a:ext>
            </a:extLst>
          </p:cNvPr>
          <p:cNvSpPr>
            <a:spLocks noGrp="1"/>
          </p:cNvSpPr>
          <p:nvPr>
            <p:ph type="subTitle" idx="1"/>
          </p:nvPr>
        </p:nvSpPr>
        <p:spPr>
          <a:xfrm>
            <a:off x="1012723" y="1983166"/>
            <a:ext cx="4739149" cy="3803567"/>
          </a:xfrm>
        </p:spPr>
        <p:txBody>
          <a:bodyPr/>
          <a:lstStyle/>
          <a:p>
            <a:pPr algn="r"/>
            <a:r>
              <a:rPr lang="prs-AF" sz="3200" dirty="0"/>
              <a:t>واژهٔ </a:t>
            </a:r>
            <a:r>
              <a:rPr lang="en-US" sz="3200" dirty="0"/>
              <a:t>WHALE</a:t>
            </a:r>
          </a:p>
          <a:p>
            <a:pPr algn="r"/>
            <a:r>
              <a:rPr lang="en-US" sz="3200" dirty="0"/>
              <a:t> </a:t>
            </a:r>
            <a:r>
              <a:rPr lang="prs-AF" sz="3200" dirty="0"/>
              <a:t>با فونت قرمز و دم نهنگ، نمادی از شخصیت شاهین است. </a:t>
            </a:r>
            <a:endParaRPr lang="en-US" sz="3200" dirty="0"/>
          </a:p>
          <a:p>
            <a:pPr algn="r"/>
            <a:r>
              <a:rPr lang="prs-AF" sz="3200" dirty="0"/>
              <a:t>نمادهای بیت‌کوین، اتریوم و لایت‌کوین، فعالیت رمز‌ارزی کانال را نشان می‌دهند. </a:t>
            </a:r>
            <a:endParaRPr lang="en-US" sz="3200" dirty="0"/>
          </a:p>
          <a:p>
            <a:pPr algn="r"/>
            <a:r>
              <a:rPr lang="prs-AF" sz="3200" dirty="0"/>
              <a:t>نمودار صعودی پایین تصویر، پیام موفقیت مالی و نفوذ تریدرهای بزرگ را منتقل می‌کند.</a:t>
            </a:r>
            <a:endParaRPr lang="en-US" sz="3200" dirty="0"/>
          </a:p>
        </p:txBody>
      </p:sp>
      <p:pic>
        <p:nvPicPr>
          <p:cNvPr id="9" name="Picture Placeholder 8">
            <a:extLst>
              <a:ext uri="{FF2B5EF4-FFF2-40B4-BE49-F238E27FC236}">
                <a16:creationId xmlns:a16="http://schemas.microsoft.com/office/drawing/2014/main" id="{A43F2C11-FD82-804D-57DF-470BC0791B56}"/>
              </a:ext>
            </a:extLst>
          </p:cNvPr>
          <p:cNvPicPr>
            <a:picLocks noGrp="1" noChangeAspect="1"/>
          </p:cNvPicPr>
          <p:nvPr>
            <p:ph type="pic" sz="quarter" idx="11"/>
          </p:nvPr>
        </p:nvPicPr>
        <p:blipFill>
          <a:blip r:embed="rId2"/>
          <a:srcRect l="5058" r="5058"/>
          <a:stretch>
            <a:fillRect/>
          </a:stretch>
        </p:blipFill>
        <p:spPr>
          <a:xfrm>
            <a:off x="6027738" y="0"/>
            <a:ext cx="6164262" cy="6858000"/>
          </a:xfrm>
        </p:spPr>
      </p:pic>
    </p:spTree>
    <p:extLst>
      <p:ext uri="{BB962C8B-B14F-4D97-AF65-F5344CB8AC3E}">
        <p14:creationId xmlns:p14="http://schemas.microsoft.com/office/powerpoint/2010/main" val="62846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34F1638-A27B-9557-C43F-C3F20F68C442}"/>
              </a:ext>
            </a:extLst>
          </p:cNvPr>
          <p:cNvSpPr>
            <a:spLocks noGrp="1"/>
          </p:cNvSpPr>
          <p:nvPr>
            <p:ph sz="half" idx="2"/>
          </p:nvPr>
        </p:nvSpPr>
        <p:spPr>
          <a:xfrm>
            <a:off x="570271" y="872483"/>
            <a:ext cx="10804866" cy="4167738"/>
          </a:xfrm>
        </p:spPr>
        <p:txBody>
          <a:bodyPr anchor="ctr" anchorCtr="0"/>
          <a:lstStyle/>
          <a:p>
            <a:pPr algn="r" rtl="1"/>
            <a:r>
              <a:rPr lang="prs-AF" sz="3600" dirty="0"/>
              <a:t>تمام طرح های که در بالا به نمایش گذاشته شده است قابلیت ویرایش  جزئی و کلی را دارد</a:t>
            </a:r>
          </a:p>
          <a:p>
            <a:pPr algn="r" rtl="1"/>
            <a:r>
              <a:rPr lang="prs-AF" sz="3600" dirty="0"/>
              <a:t>ازجمله رنگها</a:t>
            </a:r>
            <a:r>
              <a:rPr lang="en-US" sz="3600" dirty="0"/>
              <a:t>,</a:t>
            </a:r>
            <a:r>
              <a:rPr lang="prs-AF" sz="3600" dirty="0"/>
              <a:t> سایز و ابعاد</a:t>
            </a:r>
            <a:r>
              <a:rPr lang="en-US" sz="3600" dirty="0"/>
              <a:t>,</a:t>
            </a:r>
            <a:r>
              <a:rPr lang="prs-AF" sz="3600" dirty="0"/>
              <a:t> بک گراند</a:t>
            </a:r>
            <a:r>
              <a:rPr lang="en-US" sz="3600" dirty="0"/>
              <a:t>,</a:t>
            </a:r>
            <a:r>
              <a:rPr lang="prs-AF" sz="3600" dirty="0"/>
              <a:t> نماد ها</a:t>
            </a:r>
            <a:r>
              <a:rPr lang="en-US" sz="3600" dirty="0"/>
              <a:t>,</a:t>
            </a:r>
            <a:r>
              <a:rPr lang="prs-AF" sz="3600" dirty="0"/>
              <a:t> نوشته ها </a:t>
            </a:r>
            <a:endParaRPr lang="en-US" sz="3600" dirty="0"/>
          </a:p>
          <a:p>
            <a:pPr algn="r" rtl="1"/>
            <a:r>
              <a:rPr lang="prs-AF" sz="3600" dirty="0"/>
              <a:t>و هر گونه تغییراتی که دوست داشته باشید در پروفایل مورد نظرتون وارد میکنم</a:t>
            </a:r>
          </a:p>
          <a:p>
            <a:pPr algn="r" rtl="1"/>
            <a:r>
              <a:rPr lang="prs-AF" sz="3600" dirty="0"/>
              <a:t>در صفحه بعدی پروفایل </a:t>
            </a:r>
            <a:r>
              <a:rPr lang="en-US" sz="3600" dirty="0"/>
              <a:t>WHALE CHANEL </a:t>
            </a:r>
            <a:r>
              <a:rPr lang="prs-AF" sz="3600" dirty="0"/>
              <a:t> باز سازی شده است</a:t>
            </a:r>
          </a:p>
          <a:p>
            <a:pPr marL="0" indent="0" algn="r" rtl="1">
              <a:buNone/>
            </a:pPr>
            <a:endParaRPr lang="prs-AF" sz="3600" dirty="0"/>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Tree>
    <p:extLst>
      <p:ext uri="{BB962C8B-B14F-4D97-AF65-F5344CB8AC3E}">
        <p14:creationId xmlns:p14="http://schemas.microsoft.com/office/powerpoint/2010/main" val="125394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88D7DC8-22CA-B102-1F42-253CC7997DC0}"/>
              </a:ext>
            </a:extLst>
          </p:cNvPr>
          <p:cNvPicPr>
            <a:picLocks noGrp="1" noChangeAspect="1"/>
          </p:cNvPicPr>
          <p:nvPr>
            <p:ph sz="quarter" idx="14"/>
          </p:nvPr>
        </p:nvPicPr>
        <p:blipFill>
          <a:blip r:embed="rId2"/>
          <a:stretch>
            <a:fillRect/>
          </a:stretch>
        </p:blipFill>
        <p:spPr>
          <a:xfrm>
            <a:off x="75802" y="1612482"/>
            <a:ext cx="5145126" cy="5145126"/>
          </a:xfrm>
        </p:spPr>
      </p:pic>
      <p:pic>
        <p:nvPicPr>
          <p:cNvPr id="20" name="Picture Placeholder 19">
            <a:extLst>
              <a:ext uri="{FF2B5EF4-FFF2-40B4-BE49-F238E27FC236}">
                <a16:creationId xmlns:a16="http://schemas.microsoft.com/office/drawing/2014/main" id="{1BA2CA8B-47F3-0311-5BB0-D2340B218156}"/>
              </a:ext>
            </a:extLst>
          </p:cNvPr>
          <p:cNvPicPr>
            <a:picLocks noGrp="1" noChangeAspect="1"/>
          </p:cNvPicPr>
          <p:nvPr>
            <p:ph type="pic" sz="quarter" idx="13"/>
          </p:nvPr>
        </p:nvPicPr>
        <p:blipFill>
          <a:blip r:embed="rId3"/>
          <a:srcRect l="2604" r="2604"/>
          <a:stretch>
            <a:fillRect/>
          </a:stretch>
        </p:blipFill>
        <p:spPr>
          <a:xfrm>
            <a:off x="7189737" y="72526"/>
            <a:ext cx="4967361" cy="4892764"/>
          </a:xfrm>
        </p:spPr>
      </p:pic>
      <p:sp>
        <p:nvSpPr>
          <p:cNvPr id="21" name="Title 2">
            <a:extLst>
              <a:ext uri="{FF2B5EF4-FFF2-40B4-BE49-F238E27FC236}">
                <a16:creationId xmlns:a16="http://schemas.microsoft.com/office/drawing/2014/main" id="{C7418922-1C25-0D73-729B-7A87A472A098}"/>
              </a:ext>
            </a:extLst>
          </p:cNvPr>
          <p:cNvSpPr>
            <a:spLocks noGrp="1"/>
          </p:cNvSpPr>
          <p:nvPr>
            <p:ph type="title"/>
          </p:nvPr>
        </p:nvSpPr>
        <p:spPr>
          <a:xfrm>
            <a:off x="503515" y="621504"/>
            <a:ext cx="4498749" cy="664143"/>
          </a:xfrm>
        </p:spPr>
        <p:txBody>
          <a:bodyPr>
            <a:noAutofit/>
          </a:bodyPr>
          <a:lstStyle/>
          <a:p>
            <a:pPr algn="ctr"/>
            <a:r>
              <a:rPr lang="prs-AF" dirty="0"/>
              <a:t>نمونه باز سازی شده پروفایل وال چنل</a:t>
            </a:r>
            <a:endParaRPr lang="en-US" dirty="0"/>
          </a:p>
        </p:txBody>
      </p:sp>
      <p:sp>
        <p:nvSpPr>
          <p:cNvPr id="22" name="Title 2">
            <a:extLst>
              <a:ext uri="{FF2B5EF4-FFF2-40B4-BE49-F238E27FC236}">
                <a16:creationId xmlns:a16="http://schemas.microsoft.com/office/drawing/2014/main" id="{16787E54-66C2-9F3B-1B11-1CCAA6BC09E6}"/>
              </a:ext>
            </a:extLst>
          </p:cNvPr>
          <p:cNvSpPr txBox="1">
            <a:spLocks/>
          </p:cNvSpPr>
          <p:nvPr/>
        </p:nvSpPr>
        <p:spPr>
          <a:xfrm>
            <a:off x="7935616" y="5482935"/>
            <a:ext cx="4256384" cy="66414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a:lstStyle>
          <a:p>
            <a:pPr algn="ctr"/>
            <a:r>
              <a:rPr lang="prs-AF" dirty="0"/>
              <a:t>نمونه اولیه طرح قابل بازسازی طبق سلیقه شما </a:t>
            </a:r>
          </a:p>
        </p:txBody>
      </p:sp>
    </p:spTree>
    <p:extLst>
      <p:ext uri="{BB962C8B-B14F-4D97-AF65-F5344CB8AC3E}">
        <p14:creationId xmlns:p14="http://schemas.microsoft.com/office/powerpoint/2010/main" val="350433953"/>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2.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755</Words>
  <Application>Microsoft Office PowerPoint</Application>
  <PresentationFormat>Widescreen</PresentationFormat>
  <Paragraphs>44</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Avenir Next LT Pro Light</vt:lpstr>
      <vt:lpstr>Calibri</vt:lpstr>
      <vt:lpstr>Roboto</vt:lpstr>
      <vt:lpstr>Custom</vt:lpstr>
      <vt:lpstr>این پروژه به طراحی پروفایل گرافیکی اختصاصی برای کانال تلگرام  Whale Chanel می‌پردازد که متعلق به شاهین، نهنگ کریپتوی ایرانی است. هدف آن ساخت هویت بصری منحصربه‌فرد و تاثیرگذار در فضای کریپتو و ترید است.</vt:lpstr>
      <vt:lpstr>طرح شماره ۲ – سفیر دنیای کریپتو با انرژی بالا   </vt:lpstr>
      <vt:lpstr>طرح شماره ۱ – تلفیق قدرت و هویت دیجیتال</vt:lpstr>
      <vt:lpstr>طرح شماره ۳ – مینیمال اما تأثیرگذار </vt:lpstr>
      <vt:lpstr>طرح شماره ۴ – هویت ایرانی و رمز‌ارز</vt:lpstr>
      <vt:lpstr>طرح‌های ۵ و ۶  تلفیق سبک با هویت ایرانی </vt:lpstr>
      <vt:lpstr> طرح شماره ۷ – قدرت در بازار رو به رشد</vt:lpstr>
      <vt:lpstr>PowerPoint Presentation</vt:lpstr>
      <vt:lpstr>نمونه باز سازی شده پروفایل وال چنل</vt:lpstr>
      <vt:lpstr>قسمتی کوچکی از نشانه زحمات طراحی </vt:lpstr>
      <vt:lpstr>PowerPoint Presentation</vt:lpstr>
      <vt:lpstr>راه راتباطی با من</vt:lpstr>
      <vt:lpstr>تشکر از زمانی که برای دیدن این فایل گذاشتید.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2022-06-29T14:34:42Z</dcterms:created>
  <dcterms:modified xsi:type="dcterms:W3CDTF">2025-07-15T14:46:30Z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